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4"/>
  </p:notesMasterIdLst>
  <p:sldIdLst>
    <p:sldId id="256" r:id="rId2"/>
    <p:sldId id="258" r:id="rId3"/>
    <p:sldId id="259" r:id="rId4"/>
    <p:sldId id="260" r:id="rId5"/>
    <p:sldId id="261" r:id="rId6"/>
    <p:sldId id="369" r:id="rId7"/>
    <p:sldId id="370" r:id="rId8"/>
    <p:sldId id="457" r:id="rId9"/>
    <p:sldId id="458" r:id="rId10"/>
    <p:sldId id="459" r:id="rId11"/>
    <p:sldId id="371" r:id="rId12"/>
    <p:sldId id="375" r:id="rId13"/>
    <p:sldId id="373" r:id="rId14"/>
    <p:sldId id="461" r:id="rId15"/>
    <p:sldId id="462" r:id="rId16"/>
    <p:sldId id="463" r:id="rId17"/>
    <p:sldId id="460" r:id="rId18"/>
    <p:sldId id="464" r:id="rId19"/>
    <p:sldId id="466" r:id="rId20"/>
    <p:sldId id="467" r:id="rId21"/>
    <p:sldId id="468" r:id="rId22"/>
    <p:sldId id="465" r:id="rId23"/>
    <p:sldId id="374" r:id="rId24"/>
    <p:sldId id="376" r:id="rId25"/>
    <p:sldId id="379" r:id="rId26"/>
    <p:sldId id="469" r:id="rId27"/>
    <p:sldId id="470" r:id="rId28"/>
    <p:sldId id="471" r:id="rId29"/>
    <p:sldId id="377" r:id="rId30"/>
    <p:sldId id="473" r:id="rId31"/>
    <p:sldId id="472" r:id="rId32"/>
    <p:sldId id="378" r:id="rId33"/>
    <p:sldId id="380" r:id="rId34"/>
    <p:sldId id="381" r:id="rId35"/>
    <p:sldId id="382" r:id="rId36"/>
    <p:sldId id="475" r:id="rId37"/>
    <p:sldId id="476" r:id="rId38"/>
    <p:sldId id="477" r:id="rId39"/>
    <p:sldId id="474" r:id="rId40"/>
    <p:sldId id="383" r:id="rId41"/>
    <p:sldId id="385" r:id="rId42"/>
    <p:sldId id="384" r:id="rId43"/>
    <p:sldId id="386" r:id="rId44"/>
    <p:sldId id="387" r:id="rId45"/>
    <p:sldId id="389" r:id="rId46"/>
    <p:sldId id="396" r:id="rId47"/>
    <p:sldId id="397" r:id="rId48"/>
    <p:sldId id="398" r:id="rId49"/>
    <p:sldId id="399" r:id="rId50"/>
    <p:sldId id="390" r:id="rId51"/>
    <p:sldId id="400" r:id="rId52"/>
    <p:sldId id="401" r:id="rId53"/>
    <p:sldId id="402" r:id="rId54"/>
    <p:sldId id="403" r:id="rId55"/>
    <p:sldId id="404" r:id="rId56"/>
    <p:sldId id="405" r:id="rId57"/>
    <p:sldId id="406" r:id="rId58"/>
    <p:sldId id="407" r:id="rId59"/>
    <p:sldId id="411" r:id="rId60"/>
    <p:sldId id="408" r:id="rId61"/>
    <p:sldId id="409" r:id="rId62"/>
    <p:sldId id="410" r:id="rId63"/>
    <p:sldId id="412" r:id="rId64"/>
    <p:sldId id="413" r:id="rId65"/>
    <p:sldId id="414" r:id="rId66"/>
    <p:sldId id="415" r:id="rId67"/>
    <p:sldId id="416" r:id="rId68"/>
    <p:sldId id="417" r:id="rId69"/>
    <p:sldId id="418" r:id="rId70"/>
    <p:sldId id="419" r:id="rId71"/>
    <p:sldId id="420" r:id="rId72"/>
    <p:sldId id="421" r:id="rId73"/>
    <p:sldId id="422" r:id="rId74"/>
    <p:sldId id="425" r:id="rId75"/>
    <p:sldId id="423" r:id="rId76"/>
    <p:sldId id="424" r:id="rId77"/>
    <p:sldId id="426" r:id="rId78"/>
    <p:sldId id="428" r:id="rId79"/>
    <p:sldId id="429" r:id="rId80"/>
    <p:sldId id="430" r:id="rId81"/>
    <p:sldId id="431" r:id="rId82"/>
    <p:sldId id="432" r:id="rId83"/>
    <p:sldId id="433" r:id="rId84"/>
    <p:sldId id="434" r:id="rId85"/>
    <p:sldId id="435" r:id="rId86"/>
    <p:sldId id="436" r:id="rId87"/>
    <p:sldId id="437" r:id="rId88"/>
    <p:sldId id="438" r:id="rId89"/>
    <p:sldId id="439" r:id="rId90"/>
    <p:sldId id="440" r:id="rId91"/>
    <p:sldId id="441" r:id="rId92"/>
    <p:sldId id="442" r:id="rId93"/>
    <p:sldId id="443" r:id="rId94"/>
    <p:sldId id="444" r:id="rId95"/>
    <p:sldId id="445" r:id="rId96"/>
    <p:sldId id="451" r:id="rId97"/>
    <p:sldId id="453" r:id="rId98"/>
    <p:sldId id="454" r:id="rId99"/>
    <p:sldId id="455" r:id="rId100"/>
    <p:sldId id="456" r:id="rId101"/>
    <p:sldId id="452" r:id="rId102"/>
    <p:sldId id="257" r:id="rId10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Lst>
        </p14:section>
        <p14:section name="Framework structure and fundamentation" id="{029A3583-00F4-4C1F-B28B-1D46B8D6AE29}">
          <p14:sldIdLst>
            <p14:sldId id="411"/>
            <p14:sldId id="408"/>
            <p14:sldId id="409"/>
            <p14:sldId id="410"/>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1"/>
            <p14:sldId id="453"/>
            <p14:sldId id="454"/>
            <p14:sldId id="455"/>
            <p14:sldId id="456"/>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9FF"/>
    <a:srgbClr val="005493"/>
    <a:srgbClr val="0F62FF"/>
    <a:srgbClr val="7A81FF"/>
    <a:srgbClr val="0432FF"/>
    <a:srgbClr val="011893"/>
    <a:srgbClr val="00FDFF"/>
    <a:srgbClr val="0096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6"/>
    <p:restoredTop sz="82472"/>
  </p:normalViewPr>
  <p:slideViewPr>
    <p:cSldViewPr snapToGrid="0">
      <p:cViewPr varScale="1">
        <p:scale>
          <a:sx n="96" d="100"/>
          <a:sy n="96" d="100"/>
        </p:scale>
        <p:origin x="106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24/10/2023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‹nº›</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Featyres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As amostras tiveram a mesma frequência da base usada no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falta de homogeneidade causa um uso insuficiente da infraestrutura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Performático</a:t>
            </a:r>
          </a:p>
          <a:p>
            <a:r>
              <a:rPr lang="pt-BR" dirty="0"/>
              <a:t>	Performance</a:t>
            </a:r>
          </a:p>
          <a:p>
            <a:endParaRPr lang="pt-BR" dirty="0"/>
          </a:p>
          <a:p>
            <a:r>
              <a:rPr lang="pt-BR" dirty="0"/>
              <a:t>	Mas também oportunidade</a:t>
            </a:r>
          </a:p>
          <a:p>
            <a:r>
              <a:rPr lang="pt-BR" dirty="0"/>
              <a:t>		80% das torres carregam 20% do tráfego; </a:t>
            </a:r>
          </a:p>
          <a:p>
            <a:r>
              <a:rPr lang="pt-BR" dirty="0"/>
              <a:t>		50% carregam 5%;</a:t>
            </a:r>
          </a:p>
          <a:p>
            <a:r>
              <a:rPr lang="pt-BR" dirty="0"/>
              <a:t>		0,35% carregam 50% de todo o volume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626596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090700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28668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55300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10/24/2023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10/24/2023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10/24/2023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10/24/2023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10/24/2023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10/24/2023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10/24/2023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10/24/2023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10/24/2023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10/24/2023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10/24/2023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10/24/2023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‹nº›</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mgcarneiro@ufu.b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7.png"/><Relationship Id="rId4" Type="http://schemas.openxmlformats.org/officeDocument/2006/relationships/image" Target="../media/image160.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00.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0.png"/></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hdphoto" Target="../media/hdphoto1.wdp"/><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00.png"/></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20.png"/></Relationships>
</file>

<file path=ppt/slides/_rels/slide8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11971968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3737261" y="1"/>
            <a:ext cx="4024747"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spTree>
    <p:extLst>
      <p:ext uri="{BB962C8B-B14F-4D97-AF65-F5344CB8AC3E}">
        <p14:creationId xmlns:p14="http://schemas.microsoft.com/office/powerpoint/2010/main" val="567740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101</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Tree>
    <p:extLst>
      <p:ext uri="{BB962C8B-B14F-4D97-AF65-F5344CB8AC3E}">
        <p14:creationId xmlns:p14="http://schemas.microsoft.com/office/powerpoint/2010/main" val="8129306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102</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11</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9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063888"/>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00746"/>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Clusterization</a:t>
            </a:r>
            <a:r>
              <a:rPr lang="en-US" sz="1600" b="1" dirty="0">
                <a:latin typeface="IBM Plex Sans" panose="020B0503050203000203" pitchFamily="34" charset="0"/>
              </a:rPr>
              <a:t> of regions (5 clusters)</a:t>
            </a:r>
          </a:p>
          <a:p>
            <a:endParaRPr lang="en-US" sz="1600" b="1" dirty="0">
              <a:latin typeface="IBM Plex Sans" panose="020B0503050203000203" pitchFamily="34" charset="0"/>
            </a:endParaRPr>
          </a:p>
          <a:p>
            <a:r>
              <a:rPr lang="en-US" sz="1600" b="1" dirty="0">
                <a:latin typeface="IBM Plex Sans" panose="020B0503050203000203" pitchFamily="34" charset="0"/>
              </a:rPr>
              <a:t>Human labelling of some regions to generalization</a:t>
            </a:r>
          </a:p>
        </p:txBody>
      </p:sp>
    </p:spTree>
    <p:extLst>
      <p:ext uri="{BB962C8B-B14F-4D97-AF65-F5344CB8AC3E}">
        <p14:creationId xmlns:p14="http://schemas.microsoft.com/office/powerpoint/2010/main" val="31173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4"/>
          <a:stretch>
            <a:fillRect/>
          </a:stretch>
        </p:blipFill>
        <p:spPr>
          <a:xfrm>
            <a:off x="2715768" y="1265597"/>
            <a:ext cx="6760459" cy="3972054"/>
          </a:xfrm>
          <a:prstGeom prst="rect">
            <a:avLst/>
          </a:prstGeom>
        </p:spPr>
      </p:pic>
    </p:spTree>
    <p:extLst>
      <p:ext uri="{BB962C8B-B14F-4D97-AF65-F5344CB8AC3E}">
        <p14:creationId xmlns:p14="http://schemas.microsoft.com/office/powerpoint/2010/main" val="19713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4"/>
          <a:stretch>
            <a:fillRect/>
          </a:stretch>
        </p:blipFill>
        <p:spPr>
          <a:xfrm>
            <a:off x="1704840" y="968008"/>
            <a:ext cx="8782319" cy="4567233"/>
          </a:xfrm>
          <a:prstGeom prst="rect">
            <a:avLst/>
          </a:prstGeom>
        </p:spPr>
      </p:pic>
    </p:spTree>
    <p:extLst>
      <p:ext uri="{BB962C8B-B14F-4D97-AF65-F5344CB8AC3E}">
        <p14:creationId xmlns:p14="http://schemas.microsoft.com/office/powerpoint/2010/main" val="380040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a:t>
            </a:r>
            <a:r>
              <a:rPr lang="en-US" sz="1600" b="1" dirty="0" err="1">
                <a:latin typeface="IBM Plex Sans" panose="020B0503050203000203" pitchFamily="34" charset="0"/>
              </a:rPr>
              <a:t>entires</a:t>
            </a:r>
            <a:r>
              <a:rPr lang="en-US" sz="1600" b="1" dirty="0">
                <a:latin typeface="IBM Plex Sans" panose="020B0503050203000203" pitchFamily="34" charset="0"/>
              </a:rPr>
              <a:t>;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4"/>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spTree>
    <p:extLst>
      <p:ext uri="{BB962C8B-B14F-4D97-AF65-F5344CB8AC3E}">
        <p14:creationId xmlns:p14="http://schemas.microsoft.com/office/powerpoint/2010/main" val="17363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spTree>
    <p:extLst>
      <p:ext uri="{BB962C8B-B14F-4D97-AF65-F5344CB8AC3E}">
        <p14:creationId xmlns:p14="http://schemas.microsoft.com/office/powerpoint/2010/main" val="56189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6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4"/>
          <a:stretch>
            <a:fillRect/>
          </a:stretch>
        </p:blipFill>
        <p:spPr>
          <a:xfrm>
            <a:off x="2774134" y="839424"/>
            <a:ext cx="6197919" cy="4813547"/>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4"/>
          <a:stretch>
            <a:fillRect/>
          </a:stretch>
        </p:blipFill>
        <p:spPr>
          <a:xfrm>
            <a:off x="1629114" y="1393990"/>
            <a:ext cx="8487960" cy="3715268"/>
          </a:xfrm>
          <a:prstGeom prst="rect">
            <a:avLst/>
          </a:prstGeom>
        </p:spPr>
      </p:pic>
    </p:spTree>
    <p:extLst>
      <p:ext uri="{BB962C8B-B14F-4D97-AF65-F5344CB8AC3E}">
        <p14:creationId xmlns:p14="http://schemas.microsoft.com/office/powerpoint/2010/main" val="339420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52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5059018"/>
            <a:ext cx="8079256" cy="11958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 Gráfico de linhas&#10;&#10;Descrição gerada automaticamente">
            <a:extLst>
              <a:ext uri="{FF2B5EF4-FFF2-40B4-BE49-F238E27FC236}">
                <a16:creationId xmlns:a16="http://schemas.microsoft.com/office/drawing/2014/main" id="{0691A807-3E28-51FB-EF19-D77BDF609EB1}"/>
              </a:ext>
            </a:extLst>
          </p:cNvPr>
          <p:cNvPicPr>
            <a:picLocks noChangeAspect="1"/>
          </p:cNvPicPr>
          <p:nvPr/>
        </p:nvPicPr>
        <p:blipFill>
          <a:blip r:embed="rId4"/>
          <a:stretch>
            <a:fillRect/>
          </a:stretch>
        </p:blipFill>
        <p:spPr>
          <a:xfrm>
            <a:off x="8610600" y="0"/>
            <a:ext cx="3530781" cy="6401129"/>
          </a:xfrm>
          <a:prstGeom prst="rect">
            <a:avLst/>
          </a:prstGeom>
        </p:spPr>
      </p:pic>
    </p:spTree>
    <p:extLst>
      <p:ext uri="{BB962C8B-B14F-4D97-AF65-F5344CB8AC3E}">
        <p14:creationId xmlns:p14="http://schemas.microsoft.com/office/powerpoint/2010/main" val="338801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43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4"/>
          <a:stretch>
            <a:fillRect/>
          </a:stretch>
        </p:blipFill>
        <p:spPr>
          <a:xfrm>
            <a:off x="436934" y="1469538"/>
            <a:ext cx="11318131" cy="3205784"/>
          </a:xfrm>
          <a:prstGeom prst="rect">
            <a:avLst/>
          </a:prstGeom>
        </p:spPr>
      </p:pic>
    </p:spTree>
    <p:extLst>
      <p:ext uri="{BB962C8B-B14F-4D97-AF65-F5344CB8AC3E}">
        <p14:creationId xmlns:p14="http://schemas.microsoft.com/office/powerpoint/2010/main" val="299653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1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35</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9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4"/>
          <a:stretch>
            <a:fillRect/>
          </a:stretch>
        </p:blipFill>
        <p:spPr>
          <a:xfrm>
            <a:off x="5203756" y="2179983"/>
            <a:ext cx="5899288" cy="2603824"/>
          </a:xfrm>
          <a:prstGeom prst="rect">
            <a:avLst/>
          </a:prstGeom>
        </p:spPr>
      </p:pic>
      <mc:AlternateContent xmlns:mc="http://schemas.openxmlformats.org/markup-compatibility/2006">
        <mc:Choice xmlns:a14="http://schemas.microsoft.com/office/drawing/2010/main"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5"/>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spTree>
    <p:extLst>
      <p:ext uri="{BB962C8B-B14F-4D97-AF65-F5344CB8AC3E}">
        <p14:creationId xmlns:p14="http://schemas.microsoft.com/office/powerpoint/2010/main" val="374561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4"/>
          <a:stretch>
            <a:fillRect/>
          </a:stretch>
        </p:blipFill>
        <p:spPr>
          <a:xfrm>
            <a:off x="-1" y="1783756"/>
            <a:ext cx="12192000" cy="2929442"/>
          </a:xfrm>
          <a:prstGeom prst="rect">
            <a:avLst/>
          </a:prstGeom>
        </p:spPr>
      </p:pic>
    </p:spTree>
    <p:extLst>
      <p:ext uri="{BB962C8B-B14F-4D97-AF65-F5344CB8AC3E}">
        <p14:creationId xmlns:p14="http://schemas.microsoft.com/office/powerpoint/2010/main" val="1754698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spTree>
    <p:extLst>
      <p:ext uri="{BB962C8B-B14F-4D97-AF65-F5344CB8AC3E}">
        <p14:creationId xmlns:p14="http://schemas.microsoft.com/office/powerpoint/2010/main" val="2834852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39</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3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4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8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12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0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8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1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0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8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62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90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95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32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Resultado de imagem para ufu">
            <a:extLst>
              <a:ext uri="{FF2B5EF4-FFF2-40B4-BE49-F238E27FC236}">
                <a16:creationId xmlns:a16="http://schemas.microsoft.com/office/drawing/2014/main" id="{35CC72CF-937D-09CB-E66E-3517C7C432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0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59</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1800" dirty="0">
                <a:solidFill>
                  <a:srgbClr val="1A69FF"/>
                </a:solidFill>
                <a:latin typeface="IBM Plex Sans" panose="020B0503050203000203" pitchFamily="34" charset="0"/>
              </a:rPr>
              <a:t>Experimental </a:t>
            </a:r>
            <a:r>
              <a:rPr lang="pt-BR" sz="1800" dirty="0" err="1">
                <a:solidFill>
                  <a:srgbClr val="1A69FF"/>
                </a:solidFill>
                <a:latin typeface="IBM Plex Sans" panose="020B0503050203000203" pitchFamily="34" charset="0"/>
              </a:rPr>
              <a:t>results</a:t>
            </a:r>
            <a:endParaRPr lang="pt-BR" sz="1800" dirty="0">
              <a:solidFill>
                <a:srgbClr val="1A69FF"/>
              </a:solidFill>
              <a:latin typeface="IBM Plex Sans" panose="020B0503050203000203" pitchFamily="34" charset="0"/>
            </a:endParaRPr>
          </a:p>
          <a:p>
            <a:pPr marL="971550" lvl="1" indent="-514350">
              <a:buFont typeface="+mj-lt"/>
              <a:buAutoNum type="arabicPeriod"/>
            </a:pPr>
            <a:r>
              <a:rPr lang="pt-BR" sz="1800" dirty="0">
                <a:solidFill>
                  <a:srgbClr val="1A69FF"/>
                </a:solidFill>
                <a:latin typeface="IBM Plex Sans" panose="020B0503050203000203" pitchFamily="34" charset="0"/>
              </a:rPr>
              <a:t>Experimental setup</a:t>
            </a:r>
          </a:p>
          <a:p>
            <a:pPr marL="971550" lvl="1" indent="-514350">
              <a:buFont typeface="+mj-lt"/>
              <a:buAutoNum type="arabicPeriod"/>
            </a:pPr>
            <a:r>
              <a:rPr lang="pt-BR" sz="1800" dirty="0" err="1">
                <a:solidFill>
                  <a:srgbClr val="1A69FF"/>
                </a:solidFill>
                <a:latin typeface="IBM Plex Sans" panose="020B0503050203000203" pitchFamily="34" charset="0"/>
              </a:rPr>
              <a:t>Results</a:t>
            </a:r>
            <a:endParaRPr lang="pt-BR" sz="1800" dirty="0">
              <a:solidFill>
                <a:srgbClr val="1A69FF"/>
              </a:solidFill>
              <a:latin typeface="IBM Plex Sans" panose="020B0503050203000203" pitchFamily="34" charset="0"/>
            </a:endParaRPr>
          </a:p>
          <a:p>
            <a:pPr marL="971550" lvl="1" indent="-514350">
              <a:buFont typeface="+mj-lt"/>
              <a:buAutoNum type="arabicPeriod"/>
            </a:pPr>
            <a:r>
              <a:rPr lang="pt-BR" sz="1800" dirty="0" err="1">
                <a:solidFill>
                  <a:srgbClr val="1A69FF"/>
                </a:solidFill>
                <a:latin typeface="IBM Plex Sans" panose="020B0503050203000203" pitchFamily="34" charset="0"/>
              </a:rPr>
              <a:t>Execution</a:t>
            </a:r>
            <a:r>
              <a:rPr lang="pt-BR" sz="1800" dirty="0">
                <a:solidFill>
                  <a:srgbClr val="1A69FF"/>
                </a:solidFill>
                <a:latin typeface="IBM Plex Sans" panose="020B0503050203000203" pitchFamily="34" charset="0"/>
              </a:rPr>
              <a:t> time </a:t>
            </a:r>
            <a:r>
              <a:rPr lang="pt-BR" sz="1800" dirty="0" err="1">
                <a:solidFill>
                  <a:srgbClr val="1A69FF"/>
                </a:solidFill>
                <a:latin typeface="IBM Plex Sans" panose="020B0503050203000203" pitchFamily="34" charset="0"/>
              </a:rPr>
              <a:t>evaluation</a:t>
            </a:r>
            <a:endParaRPr lang="pt-BR" sz="1800" dirty="0">
              <a:solidFill>
                <a:srgbClr val="1A69FF"/>
              </a:solidFill>
              <a:latin typeface="IBM Plex Sans" panose="020B0503050203000203" pitchFamily="34" charset="0"/>
            </a:endParaRPr>
          </a:p>
          <a:p>
            <a:pPr marL="971550" lvl="1" indent="-514350">
              <a:buFont typeface="+mj-lt"/>
              <a:buAutoNum type="arabicPeriod"/>
            </a:pPr>
            <a:r>
              <a:rPr lang="pt-BR" sz="1800" dirty="0">
                <a:solidFill>
                  <a:srgbClr val="1A69FF"/>
                </a:solidFill>
                <a:latin typeface="IBM Plex Sans" panose="020B0503050203000203" pitchFamily="34" charset="0"/>
              </a:rPr>
              <a:t>Performance </a:t>
            </a:r>
            <a:r>
              <a:rPr lang="pt-BR" sz="1800" dirty="0" err="1">
                <a:solidFill>
                  <a:srgbClr val="1A69FF"/>
                </a:solidFill>
                <a:latin typeface="IBM Plex Sans" panose="020B0503050203000203" pitchFamily="34" charset="0"/>
              </a:rPr>
              <a:t>analysis</a:t>
            </a:r>
            <a:endParaRPr lang="pt-BR" sz="1800" dirty="0">
              <a:solidFill>
                <a:srgbClr val="1A69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Tree>
    <p:extLst>
      <p:ext uri="{BB962C8B-B14F-4D97-AF65-F5344CB8AC3E}">
        <p14:creationId xmlns:p14="http://schemas.microsoft.com/office/powerpoint/2010/main" val="213421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71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1784767"/>
                <a:ext cx="10683501" cy="1296665"/>
              </a:xfrm>
              <a:blipFill>
                <a:blip r:embed="rId3"/>
                <a:stretch>
                  <a:fillRect t="-2913"/>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276096"/>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276096"/>
                <a:ext cx="11135800" cy="377371"/>
              </a:xfrm>
              <a:prstGeom prst="rect">
                <a:avLst/>
              </a:prstGeom>
              <a:blipFill>
                <a:blip r:embed="rId4"/>
                <a:stretch>
                  <a:fillRect b="-3226"/>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4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5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549916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406885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32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09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31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047999"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70</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0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5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00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39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41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30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5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9382931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73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Tree>
    <p:extLst>
      <p:ext uri="{BB962C8B-B14F-4D97-AF65-F5344CB8AC3E}">
        <p14:creationId xmlns:p14="http://schemas.microsoft.com/office/powerpoint/2010/main" val="1941239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550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3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47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4"/>
          <a:stretch>
            <a:fillRect/>
          </a:stretch>
        </p:blipFill>
        <p:spPr>
          <a:xfrm>
            <a:off x="0" y="16099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8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3974572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5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91</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92</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1828614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05053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471100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5"/>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Tree>
    <p:extLst>
      <p:ext uri="{BB962C8B-B14F-4D97-AF65-F5344CB8AC3E}">
        <p14:creationId xmlns:p14="http://schemas.microsoft.com/office/powerpoint/2010/main" val="1975078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15328</TotalTime>
  <Words>8396</Words>
  <Application>Microsoft Office PowerPoint</Application>
  <PresentationFormat>Widescreen</PresentationFormat>
  <Paragraphs>1224</Paragraphs>
  <Slides>102</Slides>
  <Notes>91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102</vt:i4>
      </vt:variant>
    </vt:vector>
  </HeadingPairs>
  <TitlesOfParts>
    <vt:vector size="109"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Apresentação do PowerPoint</vt:lpstr>
      <vt:lpstr>Apresentação do PowerPoint</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Apresentação do PowerPoint</vt:lpstr>
      <vt:lpstr>Apresentação do PowerPoint</vt:lpstr>
      <vt:lpstr>380,000 Base Stations (BSs) in Shanghai  August 1 – August 31, 2014  10 minute samples of each Base Station (BS)  1.96 billion entires;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Apresentação do PowerPoint</vt:lpstr>
      <vt:lpstr>2844 Base Stations (BSs) in Suzhou  500m2x 500m2  Uses the neighborhood concept  LSTM Cells paired with Global and Local Autoencoders</vt:lpstr>
      <vt:lpstr>Apresentação do PowerPoint</vt:lpstr>
      <vt:lpstr>Apresentação do PowerPoint</vt:lpstr>
      <vt:lpstr>Apresentação do PowerPoint</vt:lpstr>
      <vt:lpstr>Apresentação do PowerPoint</vt:lpstr>
      <vt:lpstr>5929 Base Stations (BSs), 1.5 million users  In-tower and inter-tower traffic</vt:lpstr>
      <vt:lpstr>Apresentação do PowerPoint</vt:lpstr>
      <vt:lpstr>Temporal correlations between physically distant towers  Graph Neural Network (GNN) architecture</vt:lpstr>
      <vt:lpstr>Apresentação do PowerPoint</vt:lpstr>
      <vt:lpstr>Apresentação do PowerPoint</vt:lpstr>
      <vt:lpstr>Apresentação do PowerPoint</vt:lpstr>
      <vt:lpstr>Contents</vt:lpstr>
      <vt:lpstr>Apresentação do PowerPoint</vt:lpstr>
      <vt:lpstr>Apresentação do PowerPoint</vt:lpstr>
      <vt:lpstr>Mainly used to dimensionality reduction  Pearson correlation coefficient</vt:lpstr>
      <vt:lpstr>Contents</vt:lpstr>
      <vt:lpstr>Apresentação do PowerPoint</vt:lpstr>
      <vt:lpstr>Hardware middleboxes become software functions  Rely on dedicated hardware and/or cloud</vt:lpstr>
      <vt:lpstr>Apresentação do PowerPoint</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Apresentação do PowerPoint</vt:lpstr>
      <vt:lpstr>Apresentação do PowerPoint</vt:lpstr>
      <vt:lpstr>Database to Milan and Trento from November 1st to December 31st of 20131</vt:lpstr>
      <vt:lpstr>Telecommunications dataset from Milan</vt:lpstr>
      <vt:lpstr>Anonymization of data</vt:lpstr>
      <vt:lpstr>Apresentação do PowerPoint</vt:lpstr>
      <vt:lpstr>Apresentação do PowerPoint</vt:lpstr>
      <vt:lpstr>Apresentação do PowerPoint</vt:lpstr>
      <vt:lpstr>Sudden changes in network usage can make predictions inaccurate1  Despite changes, patterns can be identified and models could be developed2  Traffic “hubs” can be a good source of information to traffic prediction3,4    </vt:lpstr>
      <vt:lpstr>Apresentação do PowerPoint</vt:lpstr>
      <vt:lpstr>Contents</vt:lpstr>
      <vt:lpstr>10,000 regions  1 CDR sample for each 10 minutes, from November 1st to December 31st of 2013. Total: 8928 traffic samples for each region    </vt:lpstr>
      <vt:lpstr>Moore neighborhood</vt:lpstr>
      <vt:lpstr>T: Set of transport hubs  f: Feature selection to choose the most pertinent transport hubs to the given region  T_sel (x^(m,n) ): Group of transport hubs selected to a given region</vt:lpstr>
      <vt:lpstr>Apresentação do PowerPoint</vt:lpstr>
      <vt:lpstr>Apresentação do PowerPoint</vt:lpstr>
      <vt:lpstr>Apresentação do PowerPoint</vt:lpstr>
      <vt:lpstr>Branch 1</vt:lpstr>
      <vt:lpstr>Branch 2</vt:lpstr>
      <vt:lpstr>Concatenate and output step</vt:lpstr>
      <vt:lpstr>Apresentação do PowerPoint</vt:lpstr>
      <vt:lpstr>Contents</vt:lpstr>
      <vt:lpstr>Moore regions: 1; 1~2; 1~3; … ; 1~5</vt:lpstr>
      <vt:lpstr>Moore regions: 1; 1~2; 1~3; … ; 1~5</vt:lpstr>
      <vt:lpstr>Moore regions: 1; 1~2; 1~3; … ; 1~5</vt:lpstr>
      <vt:lpstr>Apresentação do PowerPoint</vt:lpstr>
      <vt:lpstr>Moore regions: 1; 1~2; 1~3; … ; 1~5</vt:lpstr>
      <vt:lpstr>Evaluation metric</vt:lpstr>
      <vt:lpstr>Descendent error</vt:lpstr>
      <vt:lpstr>Better overall performance, specially in:</vt:lpstr>
      <vt:lpstr>Apresentação do PowerPoint</vt:lpstr>
      <vt:lpstr>Considerations of transport hubs</vt:lpstr>
      <vt:lpstr>Considerations of transport hubs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Araújo</cp:lastModifiedBy>
  <cp:revision>24</cp:revision>
  <dcterms:created xsi:type="dcterms:W3CDTF">2023-06-29T10:33:55Z</dcterms:created>
  <dcterms:modified xsi:type="dcterms:W3CDTF">2023-10-25T03:40:01Z</dcterms:modified>
</cp:coreProperties>
</file>